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100139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092" cy="501179"/>
          </a:xfrm>
          <a:prstGeom prst="rect">
            <a:avLst/>
          </a:prstGeom>
        </p:spPr>
        <p:txBody>
          <a:bodyPr vert="horz" lIns="92949" tIns="46474" rIns="92949" bIns="4647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5276" y="0"/>
            <a:ext cx="2971092" cy="501179"/>
          </a:xfrm>
          <a:prstGeom prst="rect">
            <a:avLst/>
          </a:prstGeom>
        </p:spPr>
        <p:txBody>
          <a:bodyPr vert="horz" lIns="92949" tIns="46474" rIns="92949" bIns="46474" rtlCol="0"/>
          <a:lstStyle>
            <a:lvl1pPr algn="r">
              <a:defRPr sz="1200"/>
            </a:lvl1pPr>
          </a:lstStyle>
          <a:p>
            <a:fld id="{75C4EF08-0DDD-4E05-A9D2-1A6E156D7FEC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1170"/>
            <a:ext cx="2971092" cy="501179"/>
          </a:xfrm>
          <a:prstGeom prst="rect">
            <a:avLst/>
          </a:prstGeom>
        </p:spPr>
        <p:txBody>
          <a:bodyPr vert="horz" lIns="92949" tIns="46474" rIns="92949" bIns="4647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5276" y="9511170"/>
            <a:ext cx="2971092" cy="501179"/>
          </a:xfrm>
          <a:prstGeom prst="rect">
            <a:avLst/>
          </a:prstGeom>
        </p:spPr>
        <p:txBody>
          <a:bodyPr vert="horz" lIns="92949" tIns="46474" rIns="92949" bIns="46474" rtlCol="0" anchor="b"/>
          <a:lstStyle>
            <a:lvl1pPr algn="r">
              <a:defRPr sz="1200"/>
            </a:lvl1pPr>
          </a:lstStyle>
          <a:p>
            <a:fld id="{EA1CB3D0-F800-4EC1-AE34-04128AEDA1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6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293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534" y="0"/>
            <a:ext cx="297238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FAD8E-F67B-4272-9B19-FDFD5F32E370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018" y="4756626"/>
            <a:ext cx="5485965" cy="45062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0935"/>
            <a:ext cx="2971293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534" y="9510935"/>
            <a:ext cx="297238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D4CFE-4DD4-4C81-B534-271381633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94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42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220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323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450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749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689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76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409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615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173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16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435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D4CFE-4DD4-4C81-B534-271381633B3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471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4413EE-7374-4547-B0FC-1BEE9B72BBB9}" type="datetimeFigureOut">
              <a:rPr lang="en-GB" smtClean="0"/>
              <a:t>14/02/2014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CA77E2-8658-4484-A9EB-223978BF6379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Dissertation projects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Mary Clarkson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217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example…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Review an organisation’s practices and procedures with a view to recommending significant technical, social and organisational change, drawing on both academic and management literature</a:t>
            </a:r>
          </a:p>
          <a:p>
            <a:r>
              <a:rPr lang="en-GB" dirty="0" smtClean="0"/>
              <a:t>Review the importance of professional bodies to industrial practice with a view to recommending ways for professional bodies and organisations to engage effectively with students and recent graduates</a:t>
            </a:r>
          </a:p>
          <a:p>
            <a:r>
              <a:rPr lang="en-GB" dirty="0" smtClean="0"/>
              <a:t>Review the case for enterprise-wide application systems, identifying implementation potential and issues to be considered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0990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example…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Conduc</a:t>
            </a:r>
            <a:r>
              <a:rPr lang="en-GB" dirty="0" smtClean="0"/>
              <a:t>t a landscape study into the state of the art in ambient intelligence applications</a:t>
            </a:r>
          </a:p>
          <a:p>
            <a:r>
              <a:rPr lang="en-GB" dirty="0" smtClean="0"/>
              <a:t>Carry out a comparative case study of privacy policies in government websites</a:t>
            </a:r>
          </a:p>
          <a:p>
            <a:r>
              <a:rPr lang="en-GB" dirty="0" smtClean="0"/>
              <a:t>Conduct a meta-study of other people’s research into the application of ICT in the classroom, looking for how ICT use has evolved in the last 20 years</a:t>
            </a:r>
          </a:p>
          <a:p>
            <a:r>
              <a:rPr lang="en-GB" dirty="0" smtClean="0"/>
              <a:t>Perform an ethical theory analysis on an emerging technology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73159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</a:t>
            </a:r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Same assessment deadlines as for all other projects</a:t>
            </a:r>
          </a:p>
          <a:p>
            <a:r>
              <a:rPr lang="en-GB" dirty="0" smtClean="0"/>
              <a:t>Initial deliverable in week 11</a:t>
            </a:r>
          </a:p>
          <a:p>
            <a:pPr lvl="1"/>
            <a:r>
              <a:rPr lang="en-GB" dirty="0" smtClean="0"/>
              <a:t>Contract/ethical form/plan</a:t>
            </a:r>
          </a:p>
          <a:p>
            <a:pPr lvl="1"/>
            <a:r>
              <a:rPr lang="en-GB" dirty="0" smtClean="0"/>
              <a:t>Initial literature review </a:t>
            </a:r>
          </a:p>
          <a:p>
            <a:pPr lvl="2"/>
            <a:r>
              <a:rPr lang="en-GB" dirty="0" smtClean="0"/>
              <a:t>Firm theoretical foundation</a:t>
            </a:r>
          </a:p>
          <a:p>
            <a:pPr lvl="2"/>
            <a:r>
              <a:rPr lang="en-GB" dirty="0"/>
              <a:t>Explanation and rationale for chosen research method</a:t>
            </a:r>
          </a:p>
          <a:p>
            <a:pPr lvl="2"/>
            <a:r>
              <a:rPr lang="en-GB" dirty="0" smtClean="0"/>
              <a:t>Topics to be explored </a:t>
            </a:r>
          </a:p>
          <a:p>
            <a:pPr lvl="2"/>
            <a:r>
              <a:rPr lang="en-GB" dirty="0" smtClean="0"/>
              <a:t>Evaluation criteria for each topic, with rationales</a:t>
            </a:r>
          </a:p>
          <a:p>
            <a:r>
              <a:rPr lang="en-GB" dirty="0" smtClean="0"/>
              <a:t>Final deliverable</a:t>
            </a:r>
          </a:p>
          <a:p>
            <a:pPr lvl="1"/>
            <a:r>
              <a:rPr lang="en-GB" dirty="0" smtClean="0"/>
              <a:t>Final complete report including a critical reflection section</a:t>
            </a:r>
          </a:p>
          <a:p>
            <a:pPr lvl="1"/>
            <a:r>
              <a:rPr lang="en-GB" dirty="0" smtClean="0"/>
              <a:t>Viva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984047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and further reading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 smtClean="0"/>
              <a:t>Berndtsson</a:t>
            </a:r>
            <a:r>
              <a:rPr lang="en-GB" dirty="0" smtClean="0"/>
              <a:t> M, Hansson J, Olsson B &amp; </a:t>
            </a:r>
            <a:r>
              <a:rPr lang="en-GB" dirty="0" err="1" smtClean="0"/>
              <a:t>Lundell</a:t>
            </a:r>
            <a:r>
              <a:rPr lang="en-GB" dirty="0" smtClean="0"/>
              <a:t> B (2008) </a:t>
            </a:r>
            <a:r>
              <a:rPr lang="en-GB" i="1" dirty="0" smtClean="0"/>
              <a:t>Thesis Projects, a guide for students in computer science and information systems</a:t>
            </a:r>
            <a:r>
              <a:rPr lang="en-GB" dirty="0" smtClean="0"/>
              <a:t>.  Springer.</a:t>
            </a:r>
          </a:p>
          <a:p>
            <a:r>
              <a:rPr lang="en-GB" dirty="0" err="1" smtClean="0"/>
              <a:t>Jesson</a:t>
            </a:r>
            <a:r>
              <a:rPr lang="en-GB" dirty="0" smtClean="0"/>
              <a:t> J, Matheson L &amp; </a:t>
            </a:r>
            <a:r>
              <a:rPr lang="en-GB" dirty="0" err="1" smtClean="0"/>
              <a:t>Lacey</a:t>
            </a:r>
            <a:r>
              <a:rPr lang="en-GB" dirty="0" smtClean="0"/>
              <a:t> F (2011) </a:t>
            </a:r>
            <a:r>
              <a:rPr lang="en-GB" i="1" dirty="0" smtClean="0"/>
              <a:t>Doing Your Literature Review: traditional and systematic techniques</a:t>
            </a:r>
            <a:r>
              <a:rPr lang="en-GB" dirty="0" smtClean="0"/>
              <a:t>. Sage. </a:t>
            </a:r>
            <a:endParaRPr lang="en-GB" dirty="0" smtClean="0"/>
          </a:p>
          <a:p>
            <a:r>
              <a:rPr lang="en-GB" dirty="0" smtClean="0"/>
              <a:t>Oates B ( 2006) </a:t>
            </a:r>
            <a:r>
              <a:rPr lang="en-GB" i="1" dirty="0" smtClean="0"/>
              <a:t>Researching Information Systems and Computing</a:t>
            </a:r>
            <a:r>
              <a:rPr lang="en-GB" dirty="0" smtClean="0"/>
              <a:t>. Sage. </a:t>
            </a:r>
          </a:p>
          <a:p>
            <a:pPr lvl="1"/>
            <a:r>
              <a:rPr lang="en-GB" dirty="0" smtClean="0"/>
              <a:t>note this briefly describes research methods; it will not be sufficient on its own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7688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What is it</a:t>
            </a:r>
          </a:p>
          <a:p>
            <a:r>
              <a:rPr lang="en-GB" dirty="0" smtClean="0"/>
              <a:t>What is it not</a:t>
            </a:r>
          </a:p>
          <a:p>
            <a:r>
              <a:rPr lang="en-GB" dirty="0" smtClean="0"/>
              <a:t>What does it contain</a:t>
            </a:r>
          </a:p>
          <a:p>
            <a:r>
              <a:rPr lang="en-GB" dirty="0" smtClean="0"/>
              <a:t>Literature analysis</a:t>
            </a:r>
          </a:p>
          <a:p>
            <a:r>
              <a:rPr lang="en-GB" dirty="0"/>
              <a:t>I</a:t>
            </a:r>
            <a:r>
              <a:rPr lang="en-GB" dirty="0" smtClean="0"/>
              <a:t>nterpretation/synthesis</a:t>
            </a:r>
          </a:p>
          <a:p>
            <a:r>
              <a:rPr lang="en-GB" dirty="0" smtClean="0"/>
              <a:t>Conclusions/recommendations</a:t>
            </a:r>
          </a:p>
          <a:p>
            <a:r>
              <a:rPr lang="en-GB" dirty="0" smtClean="0"/>
              <a:t>Examples</a:t>
            </a:r>
          </a:p>
          <a:p>
            <a:r>
              <a:rPr lang="en-GB" dirty="0" smtClean="0"/>
              <a:t>Assessment </a:t>
            </a:r>
            <a:endParaRPr lang="en-GB" dirty="0" smtClean="0"/>
          </a:p>
          <a:p>
            <a:r>
              <a:rPr lang="en-GB" dirty="0" smtClean="0"/>
              <a:t>References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60810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Literature review that is:</a:t>
            </a:r>
          </a:p>
          <a:p>
            <a:pPr lvl="1"/>
            <a:r>
              <a:rPr lang="en-GB" dirty="0" smtClean="0"/>
              <a:t>Extensive</a:t>
            </a:r>
          </a:p>
          <a:p>
            <a:pPr lvl="1"/>
            <a:r>
              <a:rPr lang="en-GB" dirty="0" smtClean="0"/>
              <a:t>Strategically significant</a:t>
            </a:r>
          </a:p>
          <a:p>
            <a:pPr lvl="1"/>
            <a:r>
              <a:rPr lang="en-GB" dirty="0" smtClean="0"/>
              <a:t>Rigorously defined and implemented</a:t>
            </a:r>
          </a:p>
          <a:p>
            <a:pPr lvl="1"/>
            <a:r>
              <a:rPr lang="en-GB" dirty="0" smtClean="0"/>
              <a:t>Includes well-thought-out recommendations and implications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0396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it not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Literature review that is:</a:t>
            </a:r>
          </a:p>
          <a:p>
            <a:pPr lvl="1"/>
            <a:r>
              <a:rPr lang="en-GB" dirty="0" smtClean="0"/>
              <a:t>Small</a:t>
            </a:r>
          </a:p>
          <a:p>
            <a:pPr lvl="1"/>
            <a:r>
              <a:rPr lang="en-GB" dirty="0" smtClean="0"/>
              <a:t>Limited in scope</a:t>
            </a:r>
          </a:p>
          <a:p>
            <a:pPr lvl="1"/>
            <a:r>
              <a:rPr lang="en-GB" dirty="0" smtClean="0"/>
              <a:t>Includes primary research</a:t>
            </a:r>
          </a:p>
          <a:p>
            <a:r>
              <a:rPr lang="en-GB" dirty="0" smtClean="0"/>
              <a:t>Dissertation project contains </a:t>
            </a:r>
          </a:p>
          <a:p>
            <a:pPr lvl="1"/>
            <a:r>
              <a:rPr lang="en-GB" dirty="0" smtClean="0"/>
              <a:t>No fieldwork </a:t>
            </a:r>
            <a:r>
              <a:rPr lang="en-GB" dirty="0" err="1" smtClean="0"/>
              <a:t>ie</a:t>
            </a:r>
            <a:r>
              <a:rPr lang="en-GB" dirty="0" smtClean="0"/>
              <a:t> </a:t>
            </a:r>
          </a:p>
          <a:p>
            <a:pPr lvl="2"/>
            <a:r>
              <a:rPr lang="en-GB" dirty="0" smtClean="0"/>
              <a:t>No </a:t>
            </a:r>
            <a:r>
              <a:rPr lang="en-GB" dirty="0" smtClean="0"/>
              <a:t>questionnaires</a:t>
            </a:r>
          </a:p>
          <a:p>
            <a:pPr lvl="2"/>
            <a:r>
              <a:rPr lang="en-GB" dirty="0" smtClean="0"/>
              <a:t>No interviews</a:t>
            </a:r>
          </a:p>
          <a:p>
            <a:pPr lvl="2"/>
            <a:r>
              <a:rPr lang="en-GB" dirty="0" smtClean="0"/>
              <a:t>No observations</a:t>
            </a:r>
          </a:p>
          <a:p>
            <a:pPr lvl="1"/>
            <a:r>
              <a:rPr lang="en-GB" dirty="0" smtClean="0"/>
              <a:t>No system development  </a:t>
            </a:r>
            <a:endParaRPr lang="en-GB" dirty="0" smtClean="0"/>
          </a:p>
          <a:p>
            <a:r>
              <a:rPr lang="en-GB" dirty="0" smtClean="0"/>
              <a:t>This is not an easy option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01247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it contain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Literature analysis </a:t>
            </a:r>
          </a:p>
          <a:p>
            <a:pPr lvl="1"/>
            <a:r>
              <a:rPr lang="en-GB" dirty="0" smtClean="0"/>
              <a:t>Systematic examination of a problem or question</a:t>
            </a:r>
          </a:p>
          <a:p>
            <a:pPr lvl="1"/>
            <a:r>
              <a:rPr lang="en-GB" dirty="0" smtClean="0"/>
              <a:t>Via an analysis of published </a:t>
            </a:r>
            <a:r>
              <a:rPr lang="en-GB" dirty="0" smtClean="0"/>
              <a:t>sources</a:t>
            </a:r>
          </a:p>
          <a:p>
            <a:pPr lvl="1"/>
            <a:r>
              <a:rPr lang="en-GB" dirty="0" smtClean="0"/>
              <a:t>Could include case studies, document analysis, meta-study</a:t>
            </a:r>
            <a:endParaRPr lang="en-GB" dirty="0" smtClean="0"/>
          </a:p>
          <a:p>
            <a:pPr lvl="1"/>
            <a:r>
              <a:rPr lang="en-GB" dirty="0" smtClean="0"/>
              <a:t>Undertaken with a specific purpose in mind</a:t>
            </a:r>
          </a:p>
          <a:p>
            <a:pPr lvl="1"/>
            <a:r>
              <a:rPr lang="en-GB" dirty="0" smtClean="0"/>
              <a:t>More than just a review of existing work</a:t>
            </a:r>
          </a:p>
          <a:p>
            <a:r>
              <a:rPr lang="en-GB" dirty="0" smtClean="0"/>
              <a:t>Interpretation of what is found</a:t>
            </a:r>
          </a:p>
          <a:p>
            <a:r>
              <a:rPr lang="en-GB" dirty="0" smtClean="0"/>
              <a:t>Synthesis into issues or major factors</a:t>
            </a:r>
          </a:p>
          <a:p>
            <a:r>
              <a:rPr lang="en-GB" dirty="0" smtClean="0"/>
              <a:t>Recommendations and implications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468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Literature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30-4</a:t>
            </a:r>
            <a:r>
              <a:rPr lang="en-GB" dirty="0" smtClean="0"/>
              <a:t>0 </a:t>
            </a:r>
            <a:r>
              <a:rPr lang="en-GB" dirty="0" smtClean="0"/>
              <a:t>sources rather than </a:t>
            </a:r>
            <a:r>
              <a:rPr lang="en-GB" dirty="0" smtClean="0"/>
              <a:t>10-12</a:t>
            </a:r>
            <a:endParaRPr lang="en-GB" dirty="0" smtClean="0"/>
          </a:p>
          <a:p>
            <a:r>
              <a:rPr lang="en-GB" dirty="0" smtClean="0"/>
              <a:t>Read critically and keep notes as you read</a:t>
            </a:r>
          </a:p>
          <a:p>
            <a:r>
              <a:rPr lang="en-GB" dirty="0" smtClean="0"/>
              <a:t>Analyse and identify key points in each source</a:t>
            </a:r>
          </a:p>
          <a:p>
            <a:r>
              <a:rPr lang="en-GB" dirty="0" smtClean="0"/>
              <a:t>Compare/contrast/categorise </a:t>
            </a:r>
          </a:p>
          <a:p>
            <a:r>
              <a:rPr lang="en-GB" dirty="0" smtClean="0"/>
              <a:t>Note any emerging themes or issues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27537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Interpretation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Taking the emerging themes, issues and categories</a:t>
            </a:r>
          </a:p>
          <a:p>
            <a:r>
              <a:rPr lang="en-GB" dirty="0" smtClean="0"/>
              <a:t>Expanding on them</a:t>
            </a:r>
          </a:p>
          <a:p>
            <a:r>
              <a:rPr lang="en-GB" dirty="0" smtClean="0"/>
              <a:t>Tracing each through the sources</a:t>
            </a:r>
          </a:p>
          <a:p>
            <a:r>
              <a:rPr lang="en-GB" dirty="0" smtClean="0"/>
              <a:t>Thinking about what it might mean if put into practice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65216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Building on the emerging themes, issues and categories</a:t>
            </a:r>
          </a:p>
          <a:p>
            <a:r>
              <a:rPr lang="en-GB" dirty="0" smtClean="0"/>
              <a:t>Identify major factors that appear to affect what goes on</a:t>
            </a:r>
          </a:p>
          <a:p>
            <a:r>
              <a:rPr lang="en-GB" dirty="0" smtClean="0"/>
              <a:t>Explore how the factors might help with the issues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68364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/ recommendations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Identify ways to take the insights forward</a:t>
            </a:r>
          </a:p>
          <a:p>
            <a:r>
              <a:rPr lang="en-GB" dirty="0" smtClean="0"/>
              <a:t>Suggesting ways the insights could be applied in practice</a:t>
            </a:r>
          </a:p>
          <a:p>
            <a:r>
              <a:rPr lang="en-GB" dirty="0" smtClean="0"/>
              <a:t>Predicting further issues the application might entail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372200" y="638132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IMAT3451 Options day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56821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119</TotalTime>
  <Words>574</Words>
  <Application>Microsoft Office PowerPoint</Application>
  <PresentationFormat>On-screen Show (4:3)</PresentationFormat>
  <Paragraphs>115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Origin</vt:lpstr>
      <vt:lpstr>Dissertation projects</vt:lpstr>
      <vt:lpstr>Agenda </vt:lpstr>
      <vt:lpstr>What is it</vt:lpstr>
      <vt:lpstr>What is it not</vt:lpstr>
      <vt:lpstr>What does it contain</vt:lpstr>
      <vt:lpstr>Literature Analysis</vt:lpstr>
      <vt:lpstr>Interpretation </vt:lpstr>
      <vt:lpstr>Synthesis  </vt:lpstr>
      <vt:lpstr>Conclusions / recommendations  </vt:lpstr>
      <vt:lpstr>For example…  </vt:lpstr>
      <vt:lpstr>For example…  </vt:lpstr>
      <vt:lpstr>Assessment   </vt:lpstr>
      <vt:lpstr>References and further reading  </vt:lpstr>
    </vt:vector>
  </TitlesOfParts>
  <Company>De Montfort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Dissertation projects</dc:title>
  <dc:creator>mclarkson</dc:creator>
  <cp:lastModifiedBy>mclarkson</cp:lastModifiedBy>
  <cp:revision>13</cp:revision>
  <cp:lastPrinted>2014-02-14T14:50:19Z</cp:lastPrinted>
  <dcterms:created xsi:type="dcterms:W3CDTF">2014-02-14T12:20:18Z</dcterms:created>
  <dcterms:modified xsi:type="dcterms:W3CDTF">2014-02-14T14:56:37Z</dcterms:modified>
</cp:coreProperties>
</file>